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4" r:id="rId4"/>
    <p:sldId id="274" r:id="rId5"/>
    <p:sldId id="275" r:id="rId6"/>
    <p:sldId id="265" r:id="rId7"/>
    <p:sldId id="262" r:id="rId8"/>
    <p:sldId id="270" r:id="rId9"/>
    <p:sldId id="267" r:id="rId10"/>
    <p:sldId id="257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0" r:id="rId24"/>
    <p:sldId id="258" r:id="rId25"/>
    <p:sldId id="268" r:id="rId26"/>
    <p:sldId id="269" r:id="rId27"/>
    <p:sldId id="273" r:id="rId28"/>
    <p:sldId id="290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eague Spartan" panose="020B0604020202020204" charset="0"/>
      <p:regular r:id="rId34"/>
    </p:embeddedFont>
    <p:embeddedFont>
      <p:font typeface="Montserrat Semi-Bold Italics" panose="020B0604020202020204" pitchFamily="34" charset="-5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377"/>
    <a:srgbClr val="FFCC00"/>
    <a:srgbClr val="155755"/>
    <a:srgbClr val="0C333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1" autoAdjust="0"/>
    <p:restoredTop sz="94622" autoAdjust="0"/>
  </p:normalViewPr>
  <p:slideViewPr>
    <p:cSldViewPr>
      <p:cViewPr varScale="1">
        <p:scale>
          <a:sx n="45" d="100"/>
          <a:sy n="45" d="100"/>
        </p:scale>
        <p:origin x="-278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docs.google.com/forms/d/1Nca1KGXU-PVajB9zSHn9J9KgxpsjhKRyyESu1_ceakc/edit#respons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DBFDFF5B-F744-B96E-04CD-BEBACFE861BF}"/>
              </a:ext>
            </a:extLst>
          </p:cNvPr>
          <p:cNvSpPr/>
          <p:nvPr/>
        </p:nvSpPr>
        <p:spPr>
          <a:xfrm>
            <a:off x="8551703" y="1333500"/>
            <a:ext cx="8729197" cy="7620000"/>
          </a:xfrm>
          <a:prstGeom prst="hexagon">
            <a:avLst/>
          </a:prstGeom>
          <a:solidFill>
            <a:srgbClr val="0D7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5"/>
          <p:cNvGrpSpPr/>
          <p:nvPr/>
        </p:nvGrpSpPr>
        <p:grpSpPr>
          <a:xfrm>
            <a:off x="13658509" y="2387829"/>
            <a:ext cx="4629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21018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81609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735568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18" name="Freeform 18"/>
          <p:cNvSpPr/>
          <p:nvPr/>
        </p:nvSpPr>
        <p:spPr>
          <a:xfrm>
            <a:off x="15235591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000"/>
          </a:solidFill>
        </p:spPr>
      </p:sp>
      <p:grpSp>
        <p:nvGrpSpPr>
          <p:cNvPr id="20" name="Group 20"/>
          <p:cNvGrpSpPr/>
          <p:nvPr/>
        </p:nvGrpSpPr>
        <p:grpSpPr>
          <a:xfrm>
            <a:off x="4345978" y="9258300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0015" y="0"/>
            <a:ext cx="13306987" cy="1250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ru-RU" sz="6600" dirty="0">
                <a:solidFill>
                  <a:srgbClr val="0D737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ПЕДАГОГИЧЕСКИЙ СОВЕТ</a:t>
            </a:r>
            <a:endParaRPr lang="en-US" sz="6600" dirty="0">
              <a:solidFill>
                <a:srgbClr val="0D7377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46006" y="3224739"/>
            <a:ext cx="7999944" cy="3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возможностей цифровой образовательной среды для повышения качества образования</a:t>
            </a:r>
            <a:endParaRPr lang="en-US" sz="4800" b="1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302494" y="8307788"/>
            <a:ext cx="2644373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ru-RU" sz="2100" spc="84" dirty="0">
                <a:solidFill>
                  <a:srgbClr val="0D7377"/>
                </a:solidFill>
                <a:latin typeface="Montserrat Semi-Bold Italics"/>
              </a:rPr>
              <a:t>7 ноября</a:t>
            </a:r>
            <a:r>
              <a:rPr lang="en-US" sz="2100" spc="84" dirty="0">
                <a:solidFill>
                  <a:srgbClr val="0D7377"/>
                </a:solidFill>
                <a:latin typeface="Montserrat Semi-Bold Italics"/>
              </a:rPr>
              <a:t> 202</a:t>
            </a:r>
            <a:r>
              <a:rPr lang="ru-RU" sz="2100" spc="84" dirty="0">
                <a:solidFill>
                  <a:srgbClr val="0D7377"/>
                </a:solidFill>
                <a:latin typeface="Montserrat Semi-Bold Italics"/>
              </a:rPr>
              <a:t>3 г.</a:t>
            </a:r>
            <a:endParaRPr lang="en-US" sz="2100" spc="84" dirty="0">
              <a:solidFill>
                <a:srgbClr val="0D7377"/>
              </a:solidFill>
              <a:latin typeface="Montserrat Semi-Bold Italics"/>
            </a:endParaRPr>
          </a:p>
        </p:txBody>
      </p:sp>
      <p:sp>
        <p:nvSpPr>
          <p:cNvPr id="33" name="AutoShape 33"/>
          <p:cNvSpPr/>
          <p:nvPr/>
        </p:nvSpPr>
        <p:spPr>
          <a:xfrm rot="-3705113">
            <a:off x="15063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-7186693">
            <a:off x="15025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7" name="Рисунок 36">
            <a:hlinkClick r:id="" action="ppaction://media"/>
            <a:extLst>
              <a:ext uri="{FF2B5EF4-FFF2-40B4-BE49-F238E27FC236}">
                <a16:creationId xmlns:a16="http://schemas.microsoft.com/office/drawing/2014/main" id="{4F2152FC-FBC3-3B8B-817C-45E98FEEAF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8238" r="16264"/>
          <a:stretch>
            <a:fillRect/>
          </a:stretch>
        </p:blipFill>
        <p:spPr>
          <a:xfrm>
            <a:off x="9026476" y="1866900"/>
            <a:ext cx="7807993" cy="6705596"/>
          </a:xfrm>
          <a:custGeom>
            <a:avLst/>
            <a:gdLst>
              <a:gd name="connsiteX0" fmla="*/ 1676400 w 7807993"/>
              <a:gd name="connsiteY0" fmla="*/ 0 h 6705596"/>
              <a:gd name="connsiteX1" fmla="*/ 6131593 w 7807993"/>
              <a:gd name="connsiteY1" fmla="*/ 0 h 6705596"/>
              <a:gd name="connsiteX2" fmla="*/ 7807993 w 7807993"/>
              <a:gd name="connsiteY2" fmla="*/ 3352798 h 6705596"/>
              <a:gd name="connsiteX3" fmla="*/ 6131593 w 7807993"/>
              <a:gd name="connsiteY3" fmla="*/ 6705596 h 6705596"/>
              <a:gd name="connsiteX4" fmla="*/ 1676400 w 7807993"/>
              <a:gd name="connsiteY4" fmla="*/ 6705596 h 6705596"/>
              <a:gd name="connsiteX5" fmla="*/ 0 w 7807993"/>
              <a:gd name="connsiteY5" fmla="*/ 3352798 h 67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7993" h="6705596">
                <a:moveTo>
                  <a:pt x="1676400" y="0"/>
                </a:moveTo>
                <a:lnTo>
                  <a:pt x="6131593" y="0"/>
                </a:lnTo>
                <a:lnTo>
                  <a:pt x="7807993" y="3352798"/>
                </a:lnTo>
                <a:lnTo>
                  <a:pt x="6131593" y="6705596"/>
                </a:lnTo>
                <a:lnTo>
                  <a:pt x="1676400" y="6705596"/>
                </a:lnTo>
                <a:lnTo>
                  <a:pt x="0" y="3352798"/>
                </a:lnTo>
                <a:close/>
              </a:path>
            </a:pathLst>
          </a:custGeom>
        </p:spPr>
      </p:pic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0D2D44AA-15F6-09CA-EF07-304A9088EA96}"/>
              </a:ext>
            </a:extLst>
          </p:cNvPr>
          <p:cNvSpPr/>
          <p:nvPr/>
        </p:nvSpPr>
        <p:spPr>
          <a:xfrm>
            <a:off x="9465923" y="2133598"/>
            <a:ext cx="6929098" cy="6172200"/>
          </a:xfrm>
          <a:prstGeom prst="hexag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8882" y="1409701"/>
            <a:ext cx="9968131" cy="769620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145637"/>
            <a:ext cx="8748962" cy="6404464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21018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18" name="Freeform 18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19" name="TextBox 19"/>
          <p:cNvSpPr txBox="1"/>
          <p:nvPr/>
        </p:nvSpPr>
        <p:spPr>
          <a:xfrm>
            <a:off x="15804140" y="9048319"/>
            <a:ext cx="1544523" cy="14281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61582" y="1915159"/>
            <a:ext cx="8678002" cy="6792309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AutoShape 29"/>
          <p:cNvSpPr/>
          <p:nvPr/>
        </p:nvSpPr>
        <p:spPr>
          <a:xfrm rot="-7193308">
            <a:off x="-59084" y="6982579"/>
            <a:ext cx="385529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3598859">
            <a:off x="-95512" y="3530465"/>
            <a:ext cx="4154028" cy="98666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3AC74A-E87C-D170-781D-6AB78B51EB51}"/>
              </a:ext>
            </a:extLst>
          </p:cNvPr>
          <p:cNvSpPr txBox="1"/>
          <p:nvPr/>
        </p:nvSpPr>
        <p:spPr>
          <a:xfrm>
            <a:off x="3567046" y="4195972"/>
            <a:ext cx="63518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Интеграция РИС УСО ТО (Сетевой город)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ИКОП «</a:t>
            </a:r>
            <a:r>
              <a:rPr lang="ru-RU" sz="4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Сферум</a:t>
            </a:r>
            <a:r>
              <a:rPr lang="ru-RU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A16341-59CA-608A-AD48-ECED5D04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267" y="764834"/>
            <a:ext cx="3233366" cy="31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129CB2-4195-7CC8-8D2F-135A2277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24" y="5789517"/>
            <a:ext cx="5521362" cy="33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Мишень со сплошной заливкой">
            <a:extLst>
              <a:ext uri="{FF2B5EF4-FFF2-40B4-BE49-F238E27FC236}">
                <a16:creationId xmlns:a16="http://schemas.microsoft.com/office/drawing/2014/main" id="{855BCFB8-BE0E-EB4F-318B-41ACAD917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13639" y="3990709"/>
            <a:ext cx="2596622" cy="2596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6106E-3FB0-6E58-AB08-838C43CF3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19100"/>
            <a:ext cx="18288000" cy="112014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722976A6-8E87-F016-50D2-D1C2BF1EBF31}"/>
              </a:ext>
            </a:extLst>
          </p:cNvPr>
          <p:cNvSpPr/>
          <p:nvPr/>
        </p:nvSpPr>
        <p:spPr>
          <a:xfrm rot="1243105">
            <a:off x="14910693" y="2658534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7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FC66F-3FA5-7A49-D013-BD7A2B93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0"/>
            <a:ext cx="22927734" cy="102870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1FAB68B7-10DA-E3FB-45DF-5044D81A6D9F}"/>
              </a:ext>
            </a:extLst>
          </p:cNvPr>
          <p:cNvSpPr/>
          <p:nvPr/>
        </p:nvSpPr>
        <p:spPr>
          <a:xfrm rot="2981594">
            <a:off x="5241836" y="7614105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6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5DE0E-F00E-70AB-5EC7-4FEDC413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0"/>
            <a:ext cx="18288000" cy="113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A4FCF-948B-580D-846D-D3945904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0"/>
            <a:ext cx="18288000" cy="115062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84D4B8B2-22A8-5C64-0C0E-CF483DF3D86D}"/>
              </a:ext>
            </a:extLst>
          </p:cNvPr>
          <p:cNvSpPr/>
          <p:nvPr/>
        </p:nvSpPr>
        <p:spPr>
          <a:xfrm rot="4109209">
            <a:off x="3825649" y="7237342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838D5-C620-F2D7-5C87-5C9F87D2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0"/>
            <a:ext cx="18288000" cy="115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1A42B-9D6A-86D7-8389-BA1BDD08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5300"/>
            <a:ext cx="18288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6AF52-1DB0-52A3-94CE-5C93A9F0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5300"/>
            <a:ext cx="18288000" cy="114300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0AEC4EF8-DC3D-0881-817D-9D98C588FFAA}"/>
              </a:ext>
            </a:extLst>
          </p:cNvPr>
          <p:cNvSpPr/>
          <p:nvPr/>
        </p:nvSpPr>
        <p:spPr>
          <a:xfrm rot="17911433">
            <a:off x="4287067" y="4210241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A4A1F-3D80-B3D8-E680-6F957CA8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0"/>
            <a:ext cx="18288000" cy="115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E22E7-6C23-C024-F49B-6DD32FB2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5300"/>
            <a:ext cx="18288000" cy="11430000"/>
          </a:xfrm>
          <a:prstGeom prst="rect">
            <a:avLst/>
          </a:prstGeom>
        </p:spPr>
      </p:pic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DF12553C-E580-06A2-3828-5E4A01B50D5B}"/>
              </a:ext>
            </a:extLst>
          </p:cNvPr>
          <p:cNvSpPr/>
          <p:nvPr/>
        </p:nvSpPr>
        <p:spPr>
          <a:xfrm rot="19221361">
            <a:off x="3264820" y="4864261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C58B8135-F1C2-A7F3-85C5-B0BFDC26A276}"/>
              </a:ext>
            </a:extLst>
          </p:cNvPr>
          <p:cNvSpPr/>
          <p:nvPr/>
        </p:nvSpPr>
        <p:spPr>
          <a:xfrm rot="19221361">
            <a:off x="4712620" y="4864260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9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6" name="Freeform 6"/>
          <p:cNvSpPr/>
          <p:nvPr/>
        </p:nvSpPr>
        <p:spPr>
          <a:xfrm>
            <a:off x="5898384" y="9447772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8" name="Group 8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34" name="Group 34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40" name="Group 40"/>
          <p:cNvGrpSpPr/>
          <p:nvPr/>
        </p:nvGrpSpPr>
        <p:grpSpPr>
          <a:xfrm>
            <a:off x="9937756" y="9258300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-306869" y="-118488"/>
            <a:ext cx="18594870" cy="4576187"/>
            <a:chOff x="0" y="-38100"/>
            <a:chExt cx="4978236" cy="12484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4978236" cy="1248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81918F5-BCE2-9FC3-1263-9C872222A75C}"/>
              </a:ext>
            </a:extLst>
          </p:cNvPr>
          <p:cNvSpPr txBox="1"/>
          <p:nvPr/>
        </p:nvSpPr>
        <p:spPr>
          <a:xfrm>
            <a:off x="8276361" y="572418"/>
            <a:ext cx="94392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4000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«Образование – величайшее из земных благ, если оно наивысшего качества. В противном случае оно совершенно бесполезно». </a:t>
            </a:r>
          </a:p>
          <a:p>
            <a:pPr algn="r"/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Р. Киплинг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677883-CCB1-F644-4EC6-65628DD53BDA}"/>
              </a:ext>
            </a:extLst>
          </p:cNvPr>
          <p:cNvSpPr txBox="1"/>
          <p:nvPr/>
        </p:nvSpPr>
        <p:spPr>
          <a:xfrm>
            <a:off x="1255812" y="5241449"/>
            <a:ext cx="166065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4400" b="1" spc="-1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</a:t>
            </a:r>
            <a:r>
              <a:rPr lang="ru-RU" sz="4400" spc="-1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раскрыть сущность понятий «цифровая образовательная среда», «качество образования»  и определить действия педагога по повышению качества образования с помощью возможностей цифровой образовательной среды.</a:t>
            </a:r>
            <a:endParaRPr lang="ru-RU" sz="4400" spc="-12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3" name="Рисунок 62" descr="В яблочко со сплошной заливкой">
            <a:extLst>
              <a:ext uri="{FF2B5EF4-FFF2-40B4-BE49-F238E27FC236}">
                <a16:creationId xmlns:a16="http://schemas.microsoft.com/office/drawing/2014/main" id="{C5361506-5512-F2DF-9058-48C892D7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00" y="572418"/>
            <a:ext cx="2901385" cy="290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829E2-6810-B820-D7D8-620BA14C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858" cy="102870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CF08DF2B-AE5E-E307-B0BE-492754A6C362}"/>
              </a:ext>
            </a:extLst>
          </p:cNvPr>
          <p:cNvSpPr/>
          <p:nvPr/>
        </p:nvSpPr>
        <p:spPr>
          <a:xfrm rot="17911433">
            <a:off x="2839266" y="7867841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6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74062-5021-C17D-34CB-01175B62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0"/>
            <a:ext cx="18288000" cy="11582400"/>
          </a:xfrm>
          <a:prstGeom prst="rect">
            <a:avLst/>
          </a:prstGeom>
        </p:spPr>
      </p:pic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B838E7D9-4B5C-3E89-E386-F325F4D96067}"/>
              </a:ext>
            </a:extLst>
          </p:cNvPr>
          <p:cNvSpPr/>
          <p:nvPr/>
        </p:nvSpPr>
        <p:spPr>
          <a:xfrm rot="17911433">
            <a:off x="3601266" y="4438841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EE045A87-2252-CA43-B671-124649E9444C}"/>
              </a:ext>
            </a:extLst>
          </p:cNvPr>
          <p:cNvSpPr/>
          <p:nvPr/>
        </p:nvSpPr>
        <p:spPr>
          <a:xfrm rot="17911433">
            <a:off x="10992666" y="6724842"/>
            <a:ext cx="1143000" cy="2286000"/>
          </a:xfrm>
          <a:prstGeom prst="up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3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A9AF1-9CFB-1E5D-BF69-633757C9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9100"/>
            <a:ext cx="18288000" cy="112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2344460" y="129197"/>
            <a:ext cx="5665920" cy="10028603"/>
            <a:chOff x="0" y="0"/>
            <a:chExt cx="1492259" cy="2284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2259" cy="2284912"/>
            </a:xfrm>
            <a:custGeom>
              <a:avLst/>
              <a:gdLst/>
              <a:ahLst/>
              <a:cxnLst/>
              <a:rect l="l" t="t" r="r" b="b"/>
              <a:pathLst>
                <a:path w="1492259" h="2284912">
                  <a:moveTo>
                    <a:pt x="0" y="0"/>
                  </a:moveTo>
                  <a:lnTo>
                    <a:pt x="1492259" y="0"/>
                  </a:lnTo>
                  <a:lnTo>
                    <a:pt x="1492259" y="2284912"/>
                  </a:lnTo>
                  <a:lnTo>
                    <a:pt x="0" y="22849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92259" cy="2323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77984" y="264971"/>
            <a:ext cx="856601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  <a:p>
            <a:pPr>
              <a:spcBef>
                <a:spcPct val="0"/>
              </a:spcBef>
            </a:pP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ГРУППАХ</a:t>
            </a:r>
            <a:endParaRPr lang="en-US" sz="5400" dirty="0">
              <a:solidFill>
                <a:schemeClr val="bg1"/>
              </a:solidFill>
              <a:latin typeface="League Spartan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5235591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9" name="TextBox 29"/>
          <p:cNvSpPr txBox="1"/>
          <p:nvPr/>
        </p:nvSpPr>
        <p:spPr>
          <a:xfrm>
            <a:off x="15795540" y="-399453"/>
            <a:ext cx="1544523" cy="14281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30" name="Group 30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DE865C3-297F-ADFD-314A-21514354201B}"/>
              </a:ext>
            </a:extLst>
          </p:cNvPr>
          <p:cNvSpPr txBox="1"/>
          <p:nvPr/>
        </p:nvSpPr>
        <p:spPr>
          <a:xfrm>
            <a:off x="-267181" y="3205383"/>
            <a:ext cx="106812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800" b="1" spc="-1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Использование интеграционного решения для использования функций коммуникации </a:t>
            </a:r>
          </a:p>
          <a:p>
            <a:pPr lvl="0" algn="ctr"/>
            <a:r>
              <a:rPr lang="ru-RU" sz="4800" b="1" spc="-1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организации дистанционного обучения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2C2BC4-F7B1-5320-296B-B8254770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203" y="3543037"/>
            <a:ext cx="4901797" cy="32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1985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-68807" y="2911962"/>
            <a:ext cx="1084140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6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использования платформы </a:t>
            </a:r>
            <a:r>
              <a:rPr lang="ru-RU" sz="5600" b="1" spc="-1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56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работе учителя начальной школы</a:t>
            </a:r>
            <a:endParaRPr lang="en-US" sz="5600" b="1" spc="-13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A513F51-B1AB-1DF2-ECD5-31C73626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r="6327"/>
          <a:stretch>
            <a:fillRect/>
          </a:stretch>
        </p:blipFill>
        <p:spPr bwMode="auto">
          <a:xfrm>
            <a:off x="11442463" y="3009899"/>
            <a:ext cx="4918435" cy="5301837"/>
          </a:xfrm>
          <a:custGeom>
            <a:avLst/>
            <a:gdLst>
              <a:gd name="connsiteX0" fmla="*/ 1209697 w 4960972"/>
              <a:gd name="connsiteY0" fmla="*/ 0 h 5347690"/>
              <a:gd name="connsiteX1" fmla="*/ 3753806 w 4960972"/>
              <a:gd name="connsiteY1" fmla="*/ 0 h 5347690"/>
              <a:gd name="connsiteX2" fmla="*/ 4928314 w 4960972"/>
              <a:gd name="connsiteY2" fmla="*/ 674015 h 5347690"/>
              <a:gd name="connsiteX3" fmla="*/ 4960972 w 4960972"/>
              <a:gd name="connsiteY3" fmla="*/ 4174459 h 5347690"/>
              <a:gd name="connsiteX4" fmla="*/ 2839439 w 4960972"/>
              <a:gd name="connsiteY4" fmla="*/ 5347690 h 5347690"/>
              <a:gd name="connsiteX5" fmla="*/ 2165527 w 4960972"/>
              <a:gd name="connsiteY5" fmla="*/ 5347690 h 5347690"/>
              <a:gd name="connsiteX6" fmla="*/ 0 w 4960972"/>
              <a:gd name="connsiteY6" fmla="*/ 4109145 h 5347690"/>
              <a:gd name="connsiteX7" fmla="*/ 65314 w 4960972"/>
              <a:gd name="connsiteY7" fmla="*/ 641357 h 53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0972" h="5347690">
                <a:moveTo>
                  <a:pt x="1209697" y="0"/>
                </a:moveTo>
                <a:lnTo>
                  <a:pt x="3753806" y="0"/>
                </a:lnTo>
                <a:lnTo>
                  <a:pt x="4928314" y="674015"/>
                </a:lnTo>
                <a:lnTo>
                  <a:pt x="4960972" y="4174459"/>
                </a:lnTo>
                <a:lnTo>
                  <a:pt x="2839439" y="5347690"/>
                </a:lnTo>
                <a:lnTo>
                  <a:pt x="2165527" y="5347690"/>
                </a:lnTo>
                <a:lnTo>
                  <a:pt x="0" y="4109145"/>
                </a:lnTo>
                <a:lnTo>
                  <a:pt x="65314" y="641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9A54A4-08AC-F032-6043-DE3945749470}"/>
              </a:ext>
            </a:extLst>
          </p:cNvPr>
          <p:cNvSpPr txBox="1"/>
          <p:nvPr/>
        </p:nvSpPr>
        <p:spPr>
          <a:xfrm>
            <a:off x="1189386" y="5946829"/>
            <a:ext cx="876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Шлеева</a:t>
            </a:r>
            <a:r>
              <a:rPr lang="ru-RU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О.В., учитель начальных классов</a:t>
            </a: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467B2A4D-0FD0-FFBF-551C-695B5EB11555}"/>
              </a:ext>
            </a:extLst>
          </p:cNvPr>
          <p:cNvSpPr/>
          <p:nvPr/>
        </p:nvSpPr>
        <p:spPr>
          <a:xfrm rot="16200000">
            <a:off x="10301319" y="2266479"/>
            <a:ext cx="7243260" cy="629170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noFill/>
          <a:ln w="41275">
            <a:solidFill>
              <a:srgbClr val="FFCC00"/>
            </a:solidFill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1985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168756" y="2634614"/>
            <a:ext cx="1027710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6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ЦОС</a:t>
            </a:r>
          </a:p>
          <a:p>
            <a:pPr algn="ctr"/>
            <a:r>
              <a:rPr lang="ru-RU" sz="56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уроках истории, как способ повышения качества образования учащихся</a:t>
            </a:r>
            <a:endParaRPr lang="en-US" sz="5600" b="1" spc="-13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9A54A4-08AC-F032-6043-DE3945749470}"/>
              </a:ext>
            </a:extLst>
          </p:cNvPr>
          <p:cNvSpPr txBox="1"/>
          <p:nvPr/>
        </p:nvSpPr>
        <p:spPr>
          <a:xfrm>
            <a:off x="193218" y="6490529"/>
            <a:ext cx="1039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Зайцева Е.А., учитель истории и обществознания</a:t>
            </a: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467B2A4D-0FD0-FFBF-551C-695B5EB11555}"/>
              </a:ext>
            </a:extLst>
          </p:cNvPr>
          <p:cNvSpPr/>
          <p:nvPr/>
        </p:nvSpPr>
        <p:spPr>
          <a:xfrm rot="16200000">
            <a:off x="10301319" y="2266479"/>
            <a:ext cx="7243260" cy="629170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noFill/>
          <a:ln w="41275">
            <a:solidFill>
              <a:srgbClr val="FFCC00"/>
            </a:solidFill>
          </a:ln>
        </p:spPr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DDC034-D049-6D2B-16E7-FC3F57D9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18" y="4081196"/>
            <a:ext cx="5325461" cy="21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1985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296519" y="3754226"/>
            <a:ext cx="1027710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6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платформы «1С: Урок» на уроках химии</a:t>
            </a:r>
            <a:endParaRPr lang="en-US" sz="5600" b="1" spc="-13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9A54A4-08AC-F032-6043-DE3945749470}"/>
              </a:ext>
            </a:extLst>
          </p:cNvPr>
          <p:cNvSpPr txBox="1"/>
          <p:nvPr/>
        </p:nvSpPr>
        <p:spPr>
          <a:xfrm>
            <a:off x="1290798" y="6293550"/>
            <a:ext cx="82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Салова Н.И., учитель химии и биологии</a:t>
            </a: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467B2A4D-0FD0-FFBF-551C-695B5EB11555}"/>
              </a:ext>
            </a:extLst>
          </p:cNvPr>
          <p:cNvSpPr/>
          <p:nvPr/>
        </p:nvSpPr>
        <p:spPr>
          <a:xfrm rot="16200000">
            <a:off x="10301319" y="2266479"/>
            <a:ext cx="7243260" cy="629170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noFill/>
          <a:ln w="41275">
            <a:solidFill>
              <a:srgbClr val="FFCC00"/>
            </a:solidFill>
          </a:ln>
        </p:spPr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2EBB3B-6905-C8DC-7477-75FED479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r="16286" b="1592"/>
          <a:stretch>
            <a:fillRect/>
          </a:stretch>
        </p:blipFill>
        <p:spPr bwMode="auto">
          <a:xfrm>
            <a:off x="11166260" y="2570617"/>
            <a:ext cx="5474504" cy="5683426"/>
          </a:xfrm>
          <a:custGeom>
            <a:avLst/>
            <a:gdLst>
              <a:gd name="connsiteX0" fmla="*/ 2679864 w 5474504"/>
              <a:gd name="connsiteY0" fmla="*/ 0 h 5683426"/>
              <a:gd name="connsiteX1" fmla="*/ 2794640 w 5474504"/>
              <a:gd name="connsiteY1" fmla="*/ 0 h 5683426"/>
              <a:gd name="connsiteX2" fmla="*/ 5474504 w 5474504"/>
              <a:gd name="connsiteY2" fmla="*/ 1339933 h 5683426"/>
              <a:gd name="connsiteX3" fmla="*/ 5474504 w 5474504"/>
              <a:gd name="connsiteY3" fmla="*/ 4314800 h 5683426"/>
              <a:gd name="connsiteX4" fmla="*/ 2737252 w 5474504"/>
              <a:gd name="connsiteY4" fmla="*/ 5683426 h 5683426"/>
              <a:gd name="connsiteX5" fmla="*/ 0 w 5474504"/>
              <a:gd name="connsiteY5" fmla="*/ 4314800 h 5683426"/>
              <a:gd name="connsiteX6" fmla="*/ 0 w 5474504"/>
              <a:gd name="connsiteY6" fmla="*/ 1339933 h 56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4504" h="5683426">
                <a:moveTo>
                  <a:pt x="2679864" y="0"/>
                </a:moveTo>
                <a:lnTo>
                  <a:pt x="2794640" y="0"/>
                </a:lnTo>
                <a:lnTo>
                  <a:pt x="5474504" y="1339933"/>
                </a:lnTo>
                <a:lnTo>
                  <a:pt x="5474504" y="4314800"/>
                </a:lnTo>
                <a:lnTo>
                  <a:pt x="2737252" y="5683426"/>
                </a:lnTo>
                <a:lnTo>
                  <a:pt x="0" y="4314800"/>
                </a:lnTo>
                <a:lnTo>
                  <a:pt x="0" y="13399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9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5" name="TextBox 25"/>
          <p:cNvSpPr txBox="1"/>
          <p:nvPr/>
        </p:nvSpPr>
        <p:spPr>
          <a:xfrm>
            <a:off x="3038974" y="-399453"/>
            <a:ext cx="1544523" cy="14281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7" name="Freeform 27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29" name="Group 29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AutoShape 3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6F8D3D-F851-C0F3-53AF-F67CFEB3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67507"/>
            <a:ext cx="6709253" cy="67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3A5E291-481D-5602-162E-118EEC513355}"/>
              </a:ext>
            </a:extLst>
          </p:cNvPr>
          <p:cNvSpPr txBox="1"/>
          <p:nvPr/>
        </p:nvSpPr>
        <p:spPr>
          <a:xfrm>
            <a:off x="8331924" y="656148"/>
            <a:ext cx="10278532" cy="916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Анкетирование </a:t>
            </a:r>
            <a:endParaRPr lang="ru-RU" sz="5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B39A1D-6220-EED5-E6E2-46EE42A762EB}"/>
              </a:ext>
            </a:extLst>
          </p:cNvPr>
          <p:cNvSpPr txBox="1"/>
          <p:nvPr/>
        </p:nvSpPr>
        <p:spPr>
          <a:xfrm>
            <a:off x="505326" y="7326761"/>
            <a:ext cx="102785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sz="3600" b="0" i="0" spc="-140" dirty="0">
                <a:solidFill>
                  <a:srgbClr val="1557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Возьмите мобильный телефон с камерой</a:t>
            </a:r>
            <a:r>
              <a:rPr lang="ru-RU" sz="3600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600" b="0" i="0" spc="-14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Запустите программу для сканирования кода;</a:t>
            </a:r>
          </a:p>
          <a:p>
            <a:pPr algn="just">
              <a:buFont typeface="+mj-lt"/>
              <a:buAutoNum type="arabicPeriod"/>
            </a:pPr>
            <a:r>
              <a:rPr lang="en-US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Наведите объектив камеры на код;</a:t>
            </a:r>
          </a:p>
          <a:p>
            <a:pPr algn="just">
              <a:buFont typeface="+mj-lt"/>
              <a:buAutoNum type="arabicPeriod"/>
            </a:pPr>
            <a:r>
              <a:rPr lang="en-US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Получите ссылку на анкетирование.</a:t>
            </a:r>
          </a:p>
        </p:txBody>
      </p:sp>
      <p:pic>
        <p:nvPicPr>
          <p:cNvPr id="47" name="Рисунок 46" descr="Контрольный список со сплошной заливкой">
            <a:extLst>
              <a:ext uri="{FF2B5EF4-FFF2-40B4-BE49-F238E27FC236}">
                <a16:creationId xmlns:a16="http://schemas.microsoft.com/office/drawing/2014/main" id="{EA00F0E2-A418-AE93-077E-55EB6C71C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4943" y="2516492"/>
            <a:ext cx="4106064" cy="41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21018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3">
            <a:hlinkClick r:id="rId2"/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0D7377"/>
          </a:solidFill>
        </p:spPr>
      </p:sp>
      <p:grpSp>
        <p:nvGrpSpPr>
          <p:cNvPr id="17" name="Group 17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7" name="Freeform 27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8" name="TextBox 28"/>
          <p:cNvSpPr txBox="1"/>
          <p:nvPr/>
        </p:nvSpPr>
        <p:spPr>
          <a:xfrm>
            <a:off x="15804140" y="9048319"/>
            <a:ext cx="1544523" cy="14281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29" name="Group 29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AutoShape 3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E5F5A-73A2-2232-FD93-9CD4D8B88A6A}"/>
              </a:ext>
            </a:extLst>
          </p:cNvPr>
          <p:cNvSpPr txBox="1"/>
          <p:nvPr/>
        </p:nvSpPr>
        <p:spPr>
          <a:xfrm>
            <a:off x="2851828" y="4457700"/>
            <a:ext cx="4412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Результаты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резентация с круговой диаграммой со сплошной заливкой">
            <a:extLst>
              <a:ext uri="{FF2B5EF4-FFF2-40B4-BE49-F238E27FC236}">
                <a16:creationId xmlns:a16="http://schemas.microsoft.com/office/drawing/2014/main" id="{0618C839-99A8-B5D1-A369-2B4AE88EA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875" y="1873067"/>
            <a:ext cx="6488454" cy="6488454"/>
          </a:xfrm>
          <a:prstGeom prst="rect">
            <a:avLst/>
          </a:prstGeom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26517902-264E-0EAB-3BC4-031ADEE18F68}"/>
              </a:ext>
            </a:extLst>
          </p:cNvPr>
          <p:cNvGrpSpPr/>
          <p:nvPr/>
        </p:nvGrpSpPr>
        <p:grpSpPr>
          <a:xfrm>
            <a:off x="1123949" y="1805823"/>
            <a:ext cx="7706695" cy="6622942"/>
            <a:chOff x="3297434" y="-156960"/>
            <a:chExt cx="6350000" cy="553212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D3E412F-DF25-71DB-AB43-1BB7FE3601FA}"/>
                </a:ext>
              </a:extLst>
            </p:cNvPr>
            <p:cNvSpPr/>
            <p:nvPr/>
          </p:nvSpPr>
          <p:spPr>
            <a:xfrm>
              <a:off x="3297434" y="-15696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47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529496" y="-19314"/>
            <a:ext cx="5087345" cy="64561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7" name="Group 17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7" name="Freeform 27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29" name="Group 29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476587" y="436436"/>
            <a:ext cx="6161966" cy="5403149"/>
            <a:chOff x="0" y="0"/>
            <a:chExt cx="6350000" cy="5532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AutoShape 37"/>
          <p:cNvSpPr/>
          <p:nvPr/>
        </p:nvSpPr>
        <p:spPr>
          <a:xfrm rot="-7193308">
            <a:off x="8808777" y="473148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-3598859">
            <a:off x="8993726" y="1787865"/>
            <a:ext cx="3066812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2069177" y="3879401"/>
            <a:ext cx="5816242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Partners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E8109E-9D6B-F4A5-9792-3190E23F9B23}"/>
              </a:ext>
            </a:extLst>
          </p:cNvPr>
          <p:cNvSpPr txBox="1"/>
          <p:nvPr/>
        </p:nvSpPr>
        <p:spPr>
          <a:xfrm>
            <a:off x="883942" y="1770576"/>
            <a:ext cx="163401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48000" algn="just"/>
            <a:r>
              <a:rPr lang="ru-RU" sz="4400" spc="-1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Качество образования –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и/или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программы.  </a:t>
            </a:r>
            <a:endParaRPr lang="ru-RU" sz="4400" spc="-12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BE112F64-F2F4-245E-3697-5C1DB613E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145" y="7594944"/>
            <a:ext cx="2879761" cy="2879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53400" y="1028700"/>
            <a:ext cx="11070493" cy="8819367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123017"/>
            <a:ext cx="18511436" cy="6574412"/>
            <a:chOff x="0" y="-38100"/>
            <a:chExt cx="4954048" cy="1489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54048" cy="1451547"/>
            </a:xfrm>
            <a:custGeom>
              <a:avLst/>
              <a:gdLst/>
              <a:ahLst/>
              <a:cxnLst/>
              <a:rect l="l" t="t" r="r" b="b"/>
              <a:pathLst>
                <a:path w="4954048" h="1451547">
                  <a:moveTo>
                    <a:pt x="0" y="0"/>
                  </a:moveTo>
                  <a:lnTo>
                    <a:pt x="4954048" y="0"/>
                  </a:lnTo>
                  <a:lnTo>
                    <a:pt x="495404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608" y="-38100"/>
              <a:ext cx="4875440" cy="148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07468" y="1811447"/>
            <a:ext cx="8336850" cy="7263064"/>
            <a:chOff x="-9714" y="750711"/>
            <a:chExt cx="6350000" cy="5532120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-9714" y="750711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grpFill/>
          </p:spPr>
        </p:sp>
      </p:grpSp>
      <p:sp>
        <p:nvSpPr>
          <p:cNvPr id="45" name="Freeform 3">
            <a:extLst>
              <a:ext uri="{FF2B5EF4-FFF2-40B4-BE49-F238E27FC236}">
                <a16:creationId xmlns:a16="http://schemas.microsoft.com/office/drawing/2014/main" id="{BC8D8D50-19FC-0B4B-1516-361D0BC7BDF7}"/>
              </a:ext>
            </a:extLst>
          </p:cNvPr>
          <p:cNvSpPr/>
          <p:nvPr/>
        </p:nvSpPr>
        <p:spPr>
          <a:xfrm>
            <a:off x="9610256" y="1819337"/>
            <a:ext cx="8131273" cy="7139323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D12B831-126D-9CBD-DC91-F52191A4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13" y="2782830"/>
            <a:ext cx="6027202" cy="6027202"/>
          </a:xfrm>
          <a:custGeom>
            <a:avLst/>
            <a:gdLst>
              <a:gd name="connsiteX0" fmla="*/ 851395 w 6233734"/>
              <a:gd name="connsiteY0" fmla="*/ 0 h 6233734"/>
              <a:gd name="connsiteX1" fmla="*/ 5420678 w 6233734"/>
              <a:gd name="connsiteY1" fmla="*/ 0 h 6233734"/>
              <a:gd name="connsiteX2" fmla="*/ 6233734 w 6233734"/>
              <a:gd name="connsiteY2" fmla="*/ 1360673 h 6233734"/>
              <a:gd name="connsiteX3" fmla="*/ 6233734 w 6233734"/>
              <a:gd name="connsiteY3" fmla="*/ 4534098 h 6233734"/>
              <a:gd name="connsiteX4" fmla="*/ 5228357 w 6233734"/>
              <a:gd name="connsiteY4" fmla="*/ 6233734 h 6233734"/>
              <a:gd name="connsiteX5" fmla="*/ 1024395 w 6233734"/>
              <a:gd name="connsiteY5" fmla="*/ 6233734 h 6233734"/>
              <a:gd name="connsiteX6" fmla="*/ 0 w 6233734"/>
              <a:gd name="connsiteY6" fmla="*/ 4338111 h 6233734"/>
              <a:gd name="connsiteX7" fmla="*/ 0 w 6233734"/>
              <a:gd name="connsiteY7" fmla="*/ 1575490 h 623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3734" h="6233734">
                <a:moveTo>
                  <a:pt x="851395" y="0"/>
                </a:moveTo>
                <a:lnTo>
                  <a:pt x="5420678" y="0"/>
                </a:lnTo>
                <a:lnTo>
                  <a:pt x="6233734" y="1360673"/>
                </a:lnTo>
                <a:lnTo>
                  <a:pt x="6233734" y="4534098"/>
                </a:lnTo>
                <a:lnTo>
                  <a:pt x="5228357" y="6233734"/>
                </a:lnTo>
                <a:lnTo>
                  <a:pt x="1024395" y="6233734"/>
                </a:lnTo>
                <a:lnTo>
                  <a:pt x="0" y="4338111"/>
                </a:lnTo>
                <a:lnTo>
                  <a:pt x="0" y="15754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8">
            <a:extLst>
              <a:ext uri="{FF2B5EF4-FFF2-40B4-BE49-F238E27FC236}">
                <a16:creationId xmlns:a16="http://schemas.microsoft.com/office/drawing/2014/main" id="{5CEF0CA9-DE79-7CD5-D1DA-03C3B50DE5EA}"/>
              </a:ext>
            </a:extLst>
          </p:cNvPr>
          <p:cNvGrpSpPr/>
          <p:nvPr/>
        </p:nvGrpSpPr>
        <p:grpSpPr>
          <a:xfrm>
            <a:off x="8997353" y="1407086"/>
            <a:ext cx="9430702" cy="8129424"/>
            <a:chOff x="3297434" y="-156960"/>
            <a:chExt cx="6350000" cy="553212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5312514-CDBD-EB8F-E335-EB46051E540A}"/>
                </a:ext>
              </a:extLst>
            </p:cNvPr>
            <p:cNvSpPr/>
            <p:nvPr/>
          </p:nvSpPr>
          <p:spPr>
            <a:xfrm>
              <a:off x="3297434" y="-15696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3410AD-0CE2-B8BC-7265-F0850BD5C27E}"/>
              </a:ext>
            </a:extLst>
          </p:cNvPr>
          <p:cNvSpPr txBox="1"/>
          <p:nvPr/>
        </p:nvSpPr>
        <p:spPr>
          <a:xfrm>
            <a:off x="-1216599" y="8794924"/>
            <a:ext cx="1203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4000" b="1" i="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Срок реализации:</a:t>
            </a:r>
          </a:p>
          <a:p>
            <a:pPr indent="457200" algn="ctr"/>
            <a:r>
              <a:rPr lang="ru-RU" sz="4000" spc="-1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01.01.2019 - 31.12.2024</a:t>
            </a:r>
            <a:endParaRPr lang="ru-RU" sz="4000" spc="-14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E39184-EC01-3B9D-41DC-54092C949EEE}"/>
              </a:ext>
            </a:extLst>
          </p:cNvPr>
          <p:cNvSpPr txBox="1"/>
          <p:nvPr/>
        </p:nvSpPr>
        <p:spPr>
          <a:xfrm>
            <a:off x="283923" y="3314569"/>
            <a:ext cx="8639006" cy="395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300"/>
              </a:lnSpc>
            </a:pPr>
            <a:r>
              <a:rPr lang="ru-RU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Задача проекта:</a:t>
            </a:r>
          </a:p>
          <a:p>
            <a:pPr algn="just">
              <a:lnSpc>
                <a:spcPts val="4300"/>
              </a:lnSpc>
            </a:pPr>
            <a:endParaRPr lang="ru-RU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ru-RU" sz="4000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0" i="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BB1F9C-9B0C-9A10-4CAB-15831709DC85}"/>
              </a:ext>
            </a:extLst>
          </p:cNvPr>
          <p:cNvSpPr txBox="1"/>
          <p:nvPr/>
        </p:nvSpPr>
        <p:spPr>
          <a:xfrm>
            <a:off x="261388" y="126909"/>
            <a:ext cx="12915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5400" b="0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ПРОЕКТ «ЦИФРОВАЯ ОБРАЗОВАТЕЛЬНАЯ СРЕДА»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262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6" name="Freeform 6"/>
          <p:cNvSpPr/>
          <p:nvPr/>
        </p:nvSpPr>
        <p:spPr>
          <a:xfrm>
            <a:off x="5898384" y="9447772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000"/>
          </a:solidFill>
        </p:spPr>
      </p:sp>
      <p:grpSp>
        <p:nvGrpSpPr>
          <p:cNvPr id="8" name="Group 8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000"/>
          </a:solidFill>
        </p:spPr>
      </p:sp>
      <p:grpSp>
        <p:nvGrpSpPr>
          <p:cNvPr id="14" name="Group 14"/>
          <p:cNvGrpSpPr/>
          <p:nvPr/>
        </p:nvGrpSpPr>
        <p:grpSpPr>
          <a:xfrm rot="-10800000">
            <a:off x="59224" y="4983696"/>
            <a:ext cx="4063686" cy="1608973"/>
            <a:chOff x="0" y="0"/>
            <a:chExt cx="980827" cy="3883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-38100"/>
              <a:ext cx="726827" cy="42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7144278" y="4983696"/>
            <a:ext cx="4063686" cy="1608973"/>
            <a:chOff x="0" y="0"/>
            <a:chExt cx="980827" cy="3883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-38100"/>
              <a:ext cx="726827" cy="42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01751" y="6652656"/>
            <a:ext cx="4063686" cy="1615044"/>
            <a:chOff x="0" y="0"/>
            <a:chExt cx="980827" cy="3898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726827" cy="427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86806" y="6652656"/>
            <a:ext cx="4063686" cy="1615044"/>
            <a:chOff x="0" y="0"/>
            <a:chExt cx="980827" cy="3898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726827" cy="427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22910" y="5322584"/>
            <a:ext cx="3021368" cy="2616369"/>
            <a:chOff x="0" y="0"/>
            <a:chExt cx="4282440" cy="370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580383" y="5322584"/>
            <a:ext cx="3021368" cy="2616369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7665438" y="5313059"/>
            <a:ext cx="3021368" cy="2616369"/>
            <a:chOff x="0" y="0"/>
            <a:chExt cx="4282440" cy="3708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1207965" y="5322584"/>
            <a:ext cx="3021368" cy="2616369"/>
            <a:chOff x="0" y="0"/>
            <a:chExt cx="4282440" cy="3708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480669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000"/>
          </a:solidFill>
        </p:spPr>
      </p:sp>
      <p:grpSp>
        <p:nvGrpSpPr>
          <p:cNvPr id="40" name="Group 40"/>
          <p:cNvGrpSpPr/>
          <p:nvPr/>
        </p:nvGrpSpPr>
        <p:grpSpPr>
          <a:xfrm>
            <a:off x="9937756" y="9258300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0" y="-436854"/>
            <a:ext cx="18288000" cy="4595566"/>
            <a:chOff x="0" y="0"/>
            <a:chExt cx="4978236" cy="12103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4978236" cy="1248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DB4E4ED-3370-41F9-EBA2-7DFA27430BFF}"/>
              </a:ext>
            </a:extLst>
          </p:cNvPr>
          <p:cNvSpPr txBox="1"/>
          <p:nvPr/>
        </p:nvSpPr>
        <p:spPr>
          <a:xfrm>
            <a:off x="838304" y="282656"/>
            <a:ext cx="16493426" cy="333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102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Цифровая образовательная среда (ЦОС) – это цифровое пространство, </a:t>
            </a:r>
            <a:r>
              <a:rPr lang="ru-RU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состоящее из открытой совокупности информационных систем, которые объединяют всех участников образовательного процесса – администрацию школы, учителей, учеников и их родителей.</a:t>
            </a:r>
            <a:endParaRPr lang="ru-RU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D89C4F-0363-B285-5C2C-231DA790F327}"/>
              </a:ext>
            </a:extLst>
          </p:cNvPr>
          <p:cNvSpPr txBox="1"/>
          <p:nvPr/>
        </p:nvSpPr>
        <p:spPr>
          <a:xfrm>
            <a:off x="568071" y="6034689"/>
            <a:ext cx="3011333" cy="144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электронные </a:t>
            </a:r>
            <a:r>
              <a:rPr lang="ru-RU" sz="2800" dirty="0">
                <a:solidFill>
                  <a:srgbClr val="0C3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журналы</a:t>
            </a:r>
            <a:r>
              <a:rPr lang="ru-RU" sz="2800" dirty="0">
                <a:solidFill>
                  <a:srgbClr val="0C33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C3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дневники</a:t>
            </a:r>
            <a:endParaRPr lang="ru-RU" sz="2800" dirty="0">
              <a:solidFill>
                <a:srgbClr val="0C33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0F0773-B3A9-422F-12B7-2A5DDDB78F58}"/>
              </a:ext>
            </a:extLst>
          </p:cNvPr>
          <p:cNvSpPr txBox="1"/>
          <p:nvPr/>
        </p:nvSpPr>
        <p:spPr>
          <a:xfrm>
            <a:off x="4311541" y="5684729"/>
            <a:ext cx="26441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spc="-15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платформы </a:t>
            </a:r>
          </a:p>
          <a:p>
            <a:pPr algn="ctr"/>
            <a:r>
              <a:rPr lang="ru-RU" sz="2800" spc="-15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получения </a:t>
            </a:r>
          </a:p>
          <a:p>
            <a:pPr algn="ctr"/>
            <a:r>
              <a:rPr lang="ru-RU" sz="2800" spc="-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spc="-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spc="-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обмена информацией</a:t>
            </a:r>
            <a:endParaRPr lang="ru-RU" sz="28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68E36F-3E95-F7E5-FB9A-157EF95E67CD}"/>
              </a:ext>
            </a:extLst>
          </p:cNvPr>
          <p:cNvSpPr txBox="1"/>
          <p:nvPr/>
        </p:nvSpPr>
        <p:spPr>
          <a:xfrm>
            <a:off x="7851537" y="5601772"/>
            <a:ext cx="26491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сервисы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связи</a:t>
            </a:r>
          </a:p>
          <a:p>
            <a:pPr algn="ctr"/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учителями</a:t>
            </a:r>
          </a:p>
          <a:p>
            <a:pPr algn="ctr"/>
            <a:r>
              <a:rPr lang="ru-RU" sz="280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учениками</a:t>
            </a:r>
            <a:endParaRPr lang="ru-RU" sz="2800" dirty="0">
              <a:solidFill>
                <a:srgbClr val="155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B1FB44B-4BC5-C54D-DDDD-D7505EB305B8}"/>
              </a:ext>
            </a:extLst>
          </p:cNvPr>
          <p:cNvSpPr txBox="1"/>
          <p:nvPr/>
        </p:nvSpPr>
        <p:spPr>
          <a:xfrm>
            <a:off x="11550711" y="5727110"/>
            <a:ext cx="23358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spc="-14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инструменты для создания </a:t>
            </a: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проектов и презентаций</a:t>
            </a:r>
            <a:endParaRPr lang="ru-RU" sz="2800" spc="-1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14">
            <a:extLst>
              <a:ext uri="{FF2B5EF4-FFF2-40B4-BE49-F238E27FC236}">
                <a16:creationId xmlns:a16="http://schemas.microsoft.com/office/drawing/2014/main" id="{3D53CD23-5AB2-A5C5-C10B-6E10948C5F89}"/>
              </a:ext>
            </a:extLst>
          </p:cNvPr>
          <p:cNvGrpSpPr/>
          <p:nvPr/>
        </p:nvGrpSpPr>
        <p:grpSpPr>
          <a:xfrm rot="-10800000">
            <a:off x="14224314" y="4983696"/>
            <a:ext cx="4063686" cy="1608973"/>
            <a:chOff x="0" y="0"/>
            <a:chExt cx="980827" cy="388348"/>
          </a:xfrm>
        </p:grpSpPr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CC5F98E1-650C-DA51-3284-E7A590835264}"/>
                </a:ext>
              </a:extLst>
            </p:cNvPr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8" name="TextBox 16">
              <a:extLst>
                <a:ext uri="{FF2B5EF4-FFF2-40B4-BE49-F238E27FC236}">
                  <a16:creationId xmlns:a16="http://schemas.microsoft.com/office/drawing/2014/main" id="{165B36E6-75B0-D610-F1C5-5C89C1BEA72E}"/>
                </a:ext>
              </a:extLst>
            </p:cNvPr>
            <p:cNvSpPr txBox="1"/>
            <p:nvPr/>
          </p:nvSpPr>
          <p:spPr>
            <a:xfrm>
              <a:off x="127000" y="-38100"/>
              <a:ext cx="726827" cy="42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28">
            <a:extLst>
              <a:ext uri="{FF2B5EF4-FFF2-40B4-BE49-F238E27FC236}">
                <a16:creationId xmlns:a16="http://schemas.microsoft.com/office/drawing/2014/main" id="{4A4341A1-F8AC-1F52-EAC2-B958A556629F}"/>
              </a:ext>
            </a:extLst>
          </p:cNvPr>
          <p:cNvGrpSpPr>
            <a:grpSpLocks noChangeAspect="1"/>
          </p:cNvGrpSpPr>
          <p:nvPr/>
        </p:nvGrpSpPr>
        <p:grpSpPr>
          <a:xfrm>
            <a:off x="14745473" y="5322584"/>
            <a:ext cx="3021368" cy="2616369"/>
            <a:chOff x="0" y="0"/>
            <a:chExt cx="4282440" cy="3708400"/>
          </a:xfrm>
        </p:grpSpPr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A64EAFE6-9513-531F-C8E4-4495009E0C17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2A929AA-8CB0-060C-6939-1069A6A72A73}"/>
              </a:ext>
            </a:extLst>
          </p:cNvPr>
          <p:cNvSpPr txBox="1"/>
          <p:nvPr/>
        </p:nvSpPr>
        <p:spPr>
          <a:xfrm>
            <a:off x="14661264" y="5649686"/>
            <a:ext cx="3011333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платформы для заданий</a:t>
            </a:r>
            <a:r>
              <a:rPr lang="ru-RU" sz="280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270510" algn="ctr">
              <a:spcAft>
                <a:spcPts val="800"/>
              </a:spcAft>
            </a:pPr>
            <a:r>
              <a:rPr lang="ru-RU" sz="2800" dirty="0">
                <a:solidFill>
                  <a:srgbClr val="15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режиме онлайн</a:t>
            </a:r>
            <a:endParaRPr lang="ru-RU" sz="2800" dirty="0">
              <a:solidFill>
                <a:srgbClr val="1557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0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9"/>
          <p:cNvSpPr/>
          <p:nvPr/>
        </p:nvSpPr>
        <p:spPr>
          <a:xfrm rot="-7193308">
            <a:off x="8379403" y="7806154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3598859">
            <a:off x="8379403" y="2445369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891476" y="9446514"/>
            <a:ext cx="4393457" cy="839228"/>
            <a:chOff x="0" y="0"/>
            <a:chExt cx="1157124" cy="22103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40" name="TextBox 40"/>
          <p:cNvSpPr txBox="1"/>
          <p:nvPr/>
        </p:nvSpPr>
        <p:spPr>
          <a:xfrm>
            <a:off x="3038974" y="-399453"/>
            <a:ext cx="1544523" cy="14281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2" name="Freeform 42"/>
          <p:cNvSpPr/>
          <p:nvPr/>
        </p:nvSpPr>
        <p:spPr>
          <a:xfrm>
            <a:off x="2625702" y="925704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44" name="Group 44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236111" y="9257042"/>
            <a:ext cx="2664422" cy="1218172"/>
            <a:chOff x="0" y="0"/>
            <a:chExt cx="483446" cy="22103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D2E8400-DEE3-FAEC-2F69-CE199927AAD0}"/>
              </a:ext>
            </a:extLst>
          </p:cNvPr>
          <p:cNvSpPr txBox="1"/>
          <p:nvPr/>
        </p:nvSpPr>
        <p:spPr>
          <a:xfrm>
            <a:off x="707090" y="1589451"/>
            <a:ext cx="887271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4400" spc="-1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«Речь идет не о замене одного вида обучения, – очного – другим, дистанционным, а о возможностях использования в очном образовательном процессе некоторых элементов цифровых программ, например, материалов Российской электронной школы, собравшей лучшие методики          и уроки лучших учителей страны»</a:t>
            </a:r>
            <a:endParaRPr lang="ru-RU" sz="4400" spc="-12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BFE1FE-BB2A-F7EB-F1D0-00C5E4E6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/>
          <a:stretch>
            <a:fillRect/>
          </a:stretch>
        </p:blipFill>
        <p:spPr bwMode="auto">
          <a:xfrm>
            <a:off x="10279942" y="-48566"/>
            <a:ext cx="14578699" cy="10379606"/>
          </a:xfrm>
          <a:custGeom>
            <a:avLst/>
            <a:gdLst>
              <a:gd name="connsiteX0" fmla="*/ 2571750 w 14578699"/>
              <a:gd name="connsiteY0" fmla="*/ 0 h 10285742"/>
              <a:gd name="connsiteX1" fmla="*/ 12297027 w 14578699"/>
              <a:gd name="connsiteY1" fmla="*/ 0 h 10285742"/>
              <a:gd name="connsiteX2" fmla="*/ 14578699 w 14578699"/>
              <a:gd name="connsiteY2" fmla="*/ 4563340 h 10285742"/>
              <a:gd name="connsiteX3" fmla="*/ 14578699 w 14578699"/>
              <a:gd name="connsiteY3" fmla="*/ 5723659 h 10285742"/>
              <a:gd name="connsiteX4" fmla="*/ 12297655 w 14578699"/>
              <a:gd name="connsiteY4" fmla="*/ 10285742 h 10285742"/>
              <a:gd name="connsiteX5" fmla="*/ 2571123 w 14578699"/>
              <a:gd name="connsiteY5" fmla="*/ 10285742 h 10285742"/>
              <a:gd name="connsiteX6" fmla="*/ 0 w 14578699"/>
              <a:gd name="connsiteY6" fmla="*/ 5143499 h 1028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78699" h="10285742">
                <a:moveTo>
                  <a:pt x="2571750" y="0"/>
                </a:moveTo>
                <a:lnTo>
                  <a:pt x="12297027" y="0"/>
                </a:lnTo>
                <a:lnTo>
                  <a:pt x="14578699" y="4563340"/>
                </a:lnTo>
                <a:lnTo>
                  <a:pt x="14578699" y="5723659"/>
                </a:lnTo>
                <a:lnTo>
                  <a:pt x="12297655" y="10285742"/>
                </a:lnTo>
                <a:lnTo>
                  <a:pt x="2571123" y="10285742"/>
                </a:lnTo>
                <a:lnTo>
                  <a:pt x="0" y="51434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C15220FD-6B60-1E93-DEC0-A1A1C018CD28}"/>
              </a:ext>
            </a:extLst>
          </p:cNvPr>
          <p:cNvCxnSpPr>
            <a:stCxn id="57" idx="0"/>
          </p:cNvCxnSpPr>
          <p:nvPr/>
        </p:nvCxnSpPr>
        <p:spPr>
          <a:xfrm>
            <a:off x="12877800" y="-4856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15">
            <a:extLst>
              <a:ext uri="{FF2B5EF4-FFF2-40B4-BE49-F238E27FC236}">
                <a16:creationId xmlns:a16="http://schemas.microsoft.com/office/drawing/2014/main" id="{EB5DB7D4-0981-00AE-FE59-BEF72D25F7CE}"/>
              </a:ext>
            </a:extLst>
          </p:cNvPr>
          <p:cNvGrpSpPr/>
          <p:nvPr/>
        </p:nvGrpSpPr>
        <p:grpSpPr>
          <a:xfrm>
            <a:off x="6570301" y="5986881"/>
            <a:ext cx="11648693" cy="4002442"/>
            <a:chOff x="0" y="0"/>
            <a:chExt cx="3001693" cy="698500"/>
          </a:xfrm>
        </p:grpSpPr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01B84A59-991B-F844-3D90-DCDCAE900A7D}"/>
                </a:ext>
              </a:extLst>
            </p:cNvPr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7901602A-9C7F-68F0-431E-F4C193B23F42}"/>
                </a:ext>
              </a:extLst>
            </p:cNvPr>
            <p:cNvSpPr txBox="1"/>
            <p:nvPr/>
          </p:nvSpPr>
          <p:spPr>
            <a:xfrm>
              <a:off x="114300" y="-38100"/>
              <a:ext cx="2773093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 flipV="1">
            <a:off x="2174097" y="5084388"/>
            <a:ext cx="7791018" cy="99612"/>
          </a:xfrm>
          <a:prstGeom prst="line">
            <a:avLst/>
          </a:prstGeom>
          <a:ln w="114300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5771660" y="1952410"/>
            <a:ext cx="543461" cy="46703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58037" y="7769581"/>
            <a:ext cx="543461" cy="467036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29651" y="205079"/>
            <a:ext cx="11648693" cy="3961699"/>
            <a:chOff x="0" y="0"/>
            <a:chExt cx="3001693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2773093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606882" y="4187162"/>
            <a:ext cx="11571463" cy="1779335"/>
          </a:xfrm>
          <a:custGeom>
            <a:avLst/>
            <a:gdLst/>
            <a:ahLst/>
            <a:cxnLst/>
            <a:rect l="l" t="t" r="r" b="b"/>
            <a:pathLst>
              <a:path w="3001693" h="698500">
                <a:moveTo>
                  <a:pt x="3001693" y="349250"/>
                </a:moveTo>
                <a:lnTo>
                  <a:pt x="2798493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2798493" y="0"/>
                </a:lnTo>
                <a:lnTo>
                  <a:pt x="3001693" y="349250"/>
                </a:lnTo>
                <a:close/>
              </a:path>
            </a:pathLst>
          </a:custGeom>
          <a:solidFill>
            <a:srgbClr val="FFCC00"/>
          </a:solidFill>
        </p:spPr>
      </p:sp>
      <p:sp>
        <p:nvSpPr>
          <p:cNvPr id="20" name="TextBox 20"/>
          <p:cNvSpPr txBox="1"/>
          <p:nvPr/>
        </p:nvSpPr>
        <p:spPr>
          <a:xfrm>
            <a:off x="9445518" y="3852031"/>
            <a:ext cx="6201642" cy="16473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6" name="AutoShape 56"/>
          <p:cNvSpPr/>
          <p:nvPr/>
        </p:nvSpPr>
        <p:spPr>
          <a:xfrm rot="-7193308">
            <a:off x="-467972" y="6732573"/>
            <a:ext cx="2758610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 rot="-3598859" flipV="1">
            <a:off x="-463548" y="4394973"/>
            <a:ext cx="2758610" cy="1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id="{47058E7F-F8B2-FEC8-42C3-5DE5F486A4E9}"/>
              </a:ext>
            </a:extLst>
          </p:cNvPr>
          <p:cNvSpPr/>
          <p:nvPr/>
        </p:nvSpPr>
        <p:spPr>
          <a:xfrm>
            <a:off x="5816280" y="4843311"/>
            <a:ext cx="543461" cy="467036"/>
          </a:xfrm>
          <a:prstGeom prst="hexag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9984D53-0D0C-C0CD-4C4E-7408DDCFCF7E}"/>
              </a:ext>
            </a:extLst>
          </p:cNvPr>
          <p:cNvSpPr txBox="1"/>
          <p:nvPr/>
        </p:nvSpPr>
        <p:spPr>
          <a:xfrm>
            <a:off x="7089601" y="502181"/>
            <a:ext cx="10334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возможностей построения образовательной траектории;    </a:t>
            </a:r>
          </a:p>
          <a:p>
            <a:pPr marL="457200" lvl="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 к самым современным образовательным ресурсам; </a:t>
            </a:r>
          </a:p>
          <a:p>
            <a:pPr marL="457200" lvl="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интереса к обучению; улучшение результатов освоения образовательной программы;       </a:t>
            </a:r>
          </a:p>
          <a:p>
            <a:pPr marL="457200" lvl="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проектно-исследовательской деятельности; формирование осознанного выбора профессии на основании полученных   </a:t>
            </a: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цифровых компетенций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CACAC7-AB42-A507-F0A1-FBE7295C79E2}"/>
              </a:ext>
            </a:extLst>
          </p:cNvPr>
          <p:cNvSpPr txBox="1"/>
          <p:nvPr/>
        </p:nvSpPr>
        <p:spPr>
          <a:xfrm>
            <a:off x="7261814" y="4320662"/>
            <a:ext cx="102785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образовательных возможностей для ребенка;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прозрачности образовательного процесса.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FCE94A-C8B8-37C4-C820-9E496CB12D50}"/>
              </a:ext>
            </a:extLst>
          </p:cNvPr>
          <p:cNvSpPr txBox="1"/>
          <p:nvPr/>
        </p:nvSpPr>
        <p:spPr>
          <a:xfrm>
            <a:off x="7247703" y="6061343"/>
            <a:ext cx="102926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нагрузки по контролю выполнения заданий обучающимися за счет автоматизации процесса;</a:t>
            </a:r>
            <a:endParaRPr lang="ru-RU" sz="2800" spc="-14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новых возможностей организации образовательного процесса; формирование новых условий для мотивации обучающихся при создании и выполнении заданий;</a:t>
            </a:r>
            <a:endParaRPr lang="ru-RU" sz="2800" spc="-14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40000"/>
              <a:buFont typeface="Courier New" panose="02070309020205020404" pitchFamily="49" charset="0"/>
              <a:buChar char="o"/>
            </a:pPr>
            <a:r>
              <a:rPr lang="ru-RU" sz="28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новых условий для расширения спектра активностей обучающихся; o возможность системного автоматизированного учета динамики индивидуальных образовательных достижений </a:t>
            </a: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4F6AD8-BCEC-5364-638C-B4D7683C6FDB}"/>
              </a:ext>
            </a:extLst>
          </p:cNvPr>
          <p:cNvSpPr txBox="1"/>
          <p:nvPr/>
        </p:nvSpPr>
        <p:spPr>
          <a:xfrm>
            <a:off x="153141" y="7612531"/>
            <a:ext cx="5027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ля родителей:</a:t>
            </a:r>
            <a:endParaRPr lang="ru-RU" sz="3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24211A-705D-D83C-EE8F-5C807896633F}"/>
              </a:ext>
            </a:extLst>
          </p:cNvPr>
          <p:cNvSpPr txBox="1"/>
          <p:nvPr/>
        </p:nvSpPr>
        <p:spPr>
          <a:xfrm>
            <a:off x="105941" y="4291999"/>
            <a:ext cx="56123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1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родителей</a:t>
            </a:r>
          </a:p>
          <a:p>
            <a:r>
              <a:rPr lang="ru-RU" sz="3600" spc="-1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(законных представителей)</a:t>
            </a:r>
          </a:p>
          <a:p>
            <a:r>
              <a:rPr lang="ru-RU" sz="3600" spc="-1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учащихся:</a:t>
            </a:r>
            <a:endParaRPr lang="ru-RU" sz="3600" spc="-14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1504613-F279-486F-A9A2-DDC9AB3301D9}"/>
              </a:ext>
            </a:extLst>
          </p:cNvPr>
          <p:cNvSpPr txBox="1"/>
          <p:nvPr/>
        </p:nvSpPr>
        <p:spPr>
          <a:xfrm>
            <a:off x="153141" y="1993554"/>
            <a:ext cx="5027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ля учащихся:</a:t>
            </a:r>
            <a:endParaRPr lang="ru-RU" sz="3600" dirty="0"/>
          </a:p>
        </p:txBody>
      </p:sp>
      <p:grpSp>
        <p:nvGrpSpPr>
          <p:cNvPr id="90" name="Group 17">
            <a:extLst>
              <a:ext uri="{FF2B5EF4-FFF2-40B4-BE49-F238E27FC236}">
                <a16:creationId xmlns:a16="http://schemas.microsoft.com/office/drawing/2014/main" id="{0FEBDC7C-9FD3-BAA1-6CC7-BFAD38EDF719}"/>
              </a:ext>
            </a:extLst>
          </p:cNvPr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BB8183B7-A0B2-C0FB-F30F-91C1B2ADAC14}"/>
                </a:ext>
              </a:extLst>
            </p:cNvPr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92" name="TextBox 19">
              <a:extLst>
                <a:ext uri="{FF2B5EF4-FFF2-40B4-BE49-F238E27FC236}">
                  <a16:creationId xmlns:a16="http://schemas.microsoft.com/office/drawing/2014/main" id="{5A800E65-BB63-FFB5-E498-5895F6836620}"/>
                </a:ext>
              </a:extLst>
            </p:cNvPr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24">
            <a:extLst>
              <a:ext uri="{FF2B5EF4-FFF2-40B4-BE49-F238E27FC236}">
                <a16:creationId xmlns:a16="http://schemas.microsoft.com/office/drawing/2014/main" id="{C1B176F0-7B3C-56EE-89BC-5BCBABC174DA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94" name="Group 29">
            <a:extLst>
              <a:ext uri="{FF2B5EF4-FFF2-40B4-BE49-F238E27FC236}">
                <a16:creationId xmlns:a16="http://schemas.microsoft.com/office/drawing/2014/main" id="{01EDA0FE-42BF-4298-BFF5-182AB0276E02}"/>
              </a:ext>
            </a:extLst>
          </p:cNvPr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51A15A30-21B5-5334-69D6-1B830CBC511F}"/>
                </a:ext>
              </a:extLst>
            </p:cNvPr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96" name="TextBox 31">
              <a:extLst>
                <a:ext uri="{FF2B5EF4-FFF2-40B4-BE49-F238E27FC236}">
                  <a16:creationId xmlns:a16="http://schemas.microsoft.com/office/drawing/2014/main" id="{9195EBD0-5C84-5572-5B04-0380ABD2251B}"/>
                </a:ext>
              </a:extLst>
            </p:cNvPr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94CD21D-6A82-82CE-8002-92EE889290C6}"/>
              </a:ext>
            </a:extLst>
          </p:cNvPr>
          <p:cNvGrpSpPr/>
          <p:nvPr/>
        </p:nvGrpSpPr>
        <p:grpSpPr>
          <a:xfrm>
            <a:off x="1726659" y="1328938"/>
            <a:ext cx="15687891" cy="7700762"/>
            <a:chOff x="2209800" y="1155780"/>
            <a:chExt cx="15687891" cy="770076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0D1A669-EE7F-847E-2D3B-F05C410C36EE}"/>
                </a:ext>
              </a:extLst>
            </p:cNvPr>
            <p:cNvGrpSpPr/>
            <p:nvPr/>
          </p:nvGrpSpPr>
          <p:grpSpPr>
            <a:xfrm>
              <a:off x="2209800" y="1339487"/>
              <a:ext cx="15687891" cy="7392009"/>
              <a:chOff x="4724401" y="2587151"/>
              <a:chExt cx="9563560" cy="4593747"/>
            </a:xfrm>
          </p:grpSpPr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2C53351-6EE4-AFCE-4160-F4E72E152F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791" y="2587151"/>
                <a:ext cx="2306613" cy="4141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Ментальные карты</a:t>
                </a:r>
              </a:p>
            </p:txBody>
          </p:sp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BDFAB771-1804-1958-3BB4-CBF4C73B3A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9878" y="3378361"/>
                <a:ext cx="3713962" cy="316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B34B6EE1-1101-D48B-8BDA-C3298E3DF3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035" y="2587151"/>
                <a:ext cx="1000125" cy="80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B7584F0E-5997-1A9A-8323-DA3724C29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052" y="3418714"/>
                <a:ext cx="1076325" cy="92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EA2DD032-5CFD-5FE8-00BC-1FFC42CB62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8063" y="3533016"/>
                <a:ext cx="3159898" cy="1225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Сервисы для создания интерактивных упражнений, игр, кроссвордов и викторин</a:t>
                </a:r>
              </a:p>
            </p:txBody>
          </p:sp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5ABA06D1-1DB2-BCC8-D4D7-B1F996640E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92136" y="5095096"/>
                <a:ext cx="2249516" cy="1074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Инструменты для создания графики   и инфографики</a:t>
                </a:r>
              </a:p>
            </p:txBody>
          </p:sp>
          <p:pic>
            <p:nvPicPr>
              <p:cNvPr id="9" name="Picture 5">
                <a:extLst>
                  <a:ext uri="{FF2B5EF4-FFF2-40B4-BE49-F238E27FC236}">
                    <a16:creationId xmlns:a16="http://schemas.microsoft.com/office/drawing/2014/main" id="{5E434D39-2FFE-4B36-0533-8249E2435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6484" y="5069134"/>
                <a:ext cx="981075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9887BD3A-B58F-B49D-55D8-D147DCE886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389" y="6428423"/>
                <a:ext cx="866775" cy="75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A1F77E76-B557-BFE3-99A1-49C63AEEFF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2604" y="6699675"/>
                <a:ext cx="2376264" cy="3921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Онлайн-доски</a:t>
                </a:r>
              </a:p>
            </p:txBody>
          </p:sp>
          <p:sp>
            <p:nvSpPr>
              <p:cNvPr id="12" name="Объект 2">
                <a:extLst>
                  <a:ext uri="{FF2B5EF4-FFF2-40B4-BE49-F238E27FC236}">
                    <a16:creationId xmlns:a16="http://schemas.microsoft.com/office/drawing/2014/main" id="{C0FE81C8-23DF-EF8C-4AB6-14EEDFD26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33" y="3658314"/>
                <a:ext cx="2306613" cy="9751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Интерактивные карты и ленты времени</a:t>
                </a:r>
              </a:p>
            </p:txBody>
          </p:sp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E63774BE-7D96-CE4E-591C-2634E153B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1" y="3654936"/>
                <a:ext cx="904875" cy="866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CBF1E00A-6BFB-016B-5EAA-DAEDF28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9922" y="5258528"/>
                <a:ext cx="2306613" cy="9751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Сервисы для создания презентаций</a:t>
                </a:r>
              </a:p>
            </p:txBody>
          </p:sp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6215D311-30D1-ACC9-0057-B7CDA8A8E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054" y="5226416"/>
                <a:ext cx="908315" cy="811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0D065FD-7453-3055-A1BA-1BB837670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709" y="7484942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D2CC1CC0-2518-82D1-847C-708074D1E69F}"/>
                </a:ext>
              </a:extLst>
            </p:cNvPr>
            <p:cNvSpPr txBox="1">
              <a:spLocks/>
            </p:cNvSpPr>
            <p:nvPr/>
          </p:nvSpPr>
          <p:spPr>
            <a:xfrm>
              <a:off x="11166803" y="7957138"/>
              <a:ext cx="3897981" cy="631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Сторителлинг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бъект 2">
              <a:extLst>
                <a:ext uri="{FF2B5EF4-FFF2-40B4-BE49-F238E27FC236}">
                  <a16:creationId xmlns:a16="http://schemas.microsoft.com/office/drawing/2014/main" id="{3790D2F5-60E4-FAF7-D716-A1B8063F4CE0}"/>
                </a:ext>
              </a:extLst>
            </p:cNvPr>
            <p:cNvSpPr txBox="1">
              <a:spLocks/>
            </p:cNvSpPr>
            <p:nvPr/>
          </p:nvSpPr>
          <p:spPr>
            <a:xfrm>
              <a:off x="11097133" y="1542709"/>
              <a:ext cx="3897981" cy="631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 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коды</a:t>
              </a: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8B23CDC9-2374-D401-3942-EA8C4736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biLevel thresh="25000"/>
              <a:alphaModFix amt="6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216" y="1155780"/>
              <a:ext cx="1640587" cy="1640587"/>
            </a:xfrm>
            <a:prstGeom prst="rect">
              <a:avLst/>
            </a:prstGeom>
            <a:noFill/>
          </p:spPr>
        </p:pic>
      </p:grpSp>
      <p:grpSp>
        <p:nvGrpSpPr>
          <p:cNvPr id="27" name="Group 17">
            <a:extLst>
              <a:ext uri="{FF2B5EF4-FFF2-40B4-BE49-F238E27FC236}">
                <a16:creationId xmlns:a16="http://schemas.microsoft.com/office/drawing/2014/main" id="{9D096DBB-F889-1A1D-8BF2-D70EFCE52E78}"/>
              </a:ext>
            </a:extLst>
          </p:cNvPr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F9B1F28-5E66-2211-E04E-01496F9288E1}"/>
                </a:ext>
              </a:extLst>
            </p:cNvPr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53FC8608-F315-2BEE-2BE2-9CC20C8970E9}"/>
                </a:ext>
              </a:extLst>
            </p:cNvPr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24">
            <a:extLst>
              <a:ext uri="{FF2B5EF4-FFF2-40B4-BE49-F238E27FC236}">
                <a16:creationId xmlns:a16="http://schemas.microsoft.com/office/drawing/2014/main" id="{96094BBB-F4D1-F491-8F47-DF9E0687A618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B29C1C47-3553-6327-3782-27A129E1682C}"/>
              </a:ext>
            </a:extLst>
          </p:cNvPr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7A081E7-BACD-21B9-1639-76DED6FEC38D}"/>
                </a:ext>
              </a:extLst>
            </p:cNvPr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82854922-9BED-4CE4-BA28-5E064A08D1FC}"/>
                </a:ext>
              </a:extLst>
            </p:cNvPr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11">
            <a:extLst>
              <a:ext uri="{FF2B5EF4-FFF2-40B4-BE49-F238E27FC236}">
                <a16:creationId xmlns:a16="http://schemas.microsoft.com/office/drawing/2014/main" id="{C76E24F5-7A90-92C8-6ECE-6348F9720567}"/>
              </a:ext>
            </a:extLst>
          </p:cNvPr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F13D0989-CFF2-85F6-E136-62C887E98C9A}"/>
                </a:ext>
              </a:extLst>
            </p:cNvPr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D7E3431E-66C1-FA23-F31E-FDF6429CE1FC}"/>
                </a:ext>
              </a:extLst>
            </p:cNvPr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18">
            <a:extLst>
              <a:ext uri="{FF2B5EF4-FFF2-40B4-BE49-F238E27FC236}">
                <a16:creationId xmlns:a16="http://schemas.microsoft.com/office/drawing/2014/main" id="{B8D960AE-9A89-1EDA-B5A8-B9F42F6C7096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45" name="Group 23">
            <a:extLst>
              <a:ext uri="{FF2B5EF4-FFF2-40B4-BE49-F238E27FC236}">
                <a16:creationId xmlns:a16="http://schemas.microsoft.com/office/drawing/2014/main" id="{D66972F0-2525-C142-3C0F-411C0A78FC79}"/>
              </a:ext>
            </a:extLst>
          </p:cNvPr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E4914527-618D-1584-6B6E-E2B17993A894}"/>
                </a:ext>
              </a:extLst>
            </p:cNvPr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FB7D4CFF-A413-39A7-5521-B03D8C23396F}"/>
                </a:ext>
              </a:extLst>
            </p:cNvPr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42FEE44C-9F5E-4285-4D8A-B66BAAD41E37}"/>
              </a:ext>
            </a:extLst>
          </p:cNvPr>
          <p:cNvSpPr/>
          <p:nvPr/>
        </p:nvSpPr>
        <p:spPr>
          <a:xfrm>
            <a:off x="1295400" y="1218172"/>
            <a:ext cx="16613213" cy="7895467"/>
          </a:xfrm>
          <a:prstGeom prst="roundRect">
            <a:avLst/>
          </a:prstGeom>
          <a:noFill/>
          <a:ln w="60325">
            <a:solidFill>
              <a:srgbClr val="0D7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0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 rot="16200000">
            <a:off x="5614901" y="-3784592"/>
            <a:ext cx="6912790" cy="1785618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71124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25" name="Group 25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29027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34" name="Group 34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75E03-CB13-E1A8-D1DA-603F23D7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6" y="1173361"/>
            <a:ext cx="14117779" cy="79512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F104BE9-8AD0-0603-32E7-74470A1065BB}"/>
              </a:ext>
            </a:extLst>
          </p:cNvPr>
          <p:cNvSpPr txBox="1"/>
          <p:nvPr/>
        </p:nvSpPr>
        <p:spPr>
          <a:xfrm>
            <a:off x="91927" y="214447"/>
            <a:ext cx="11939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4400" spc="-1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ОБРАЗОВАТЕЛЬНЫЙ КОНТЕКТ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539</Words>
  <Application>Microsoft Office PowerPoint</Application>
  <PresentationFormat>Произвольный</PresentationFormat>
  <Paragraphs>69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Times New Roman</vt:lpstr>
      <vt:lpstr>Courier New</vt:lpstr>
      <vt:lpstr>Calibri</vt:lpstr>
      <vt:lpstr>League Spartan</vt:lpstr>
      <vt:lpstr>Montserrat Semi-Bold Italics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Minimalist Modern Real Estate Presentation</dc:title>
  <cp:lastModifiedBy>Admin</cp:lastModifiedBy>
  <cp:revision>12</cp:revision>
  <dcterms:created xsi:type="dcterms:W3CDTF">2006-08-16T00:00:00Z</dcterms:created>
  <dcterms:modified xsi:type="dcterms:W3CDTF">2023-11-07T09:09:47Z</dcterms:modified>
  <dc:identifier>DAFnU9tobHQ</dc:identifier>
</cp:coreProperties>
</file>